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8"/>
  </p:notesMasterIdLst>
  <p:handoutMasterIdLst>
    <p:handoutMasterId r:id="rId39"/>
  </p:handoutMasterIdLst>
  <p:sldIdLst>
    <p:sldId id="256" r:id="rId2"/>
    <p:sldId id="278" r:id="rId3"/>
    <p:sldId id="258" r:id="rId4"/>
    <p:sldId id="261" r:id="rId5"/>
    <p:sldId id="259" r:id="rId6"/>
    <p:sldId id="260" r:id="rId7"/>
    <p:sldId id="262" r:id="rId8"/>
    <p:sldId id="269" r:id="rId9"/>
    <p:sldId id="267" r:id="rId10"/>
    <p:sldId id="277" r:id="rId11"/>
    <p:sldId id="266" r:id="rId12"/>
    <p:sldId id="270" r:id="rId13"/>
    <p:sldId id="271" r:id="rId14"/>
    <p:sldId id="286" r:id="rId15"/>
    <p:sldId id="288" r:id="rId16"/>
    <p:sldId id="290" r:id="rId17"/>
    <p:sldId id="280" r:id="rId18"/>
    <p:sldId id="282" r:id="rId19"/>
    <p:sldId id="281" r:id="rId20"/>
    <p:sldId id="284" r:id="rId21"/>
    <p:sldId id="283" r:id="rId22"/>
    <p:sldId id="285" r:id="rId23"/>
    <p:sldId id="289" r:id="rId24"/>
    <p:sldId id="276" r:id="rId25"/>
    <p:sldId id="268" r:id="rId26"/>
    <p:sldId id="272" r:id="rId27"/>
    <p:sldId id="273" r:id="rId28"/>
    <p:sldId id="292" r:id="rId29"/>
    <p:sldId id="274" r:id="rId30"/>
    <p:sldId id="291" r:id="rId31"/>
    <p:sldId id="275" r:id="rId32"/>
    <p:sldId id="295" r:id="rId33"/>
    <p:sldId id="287" r:id="rId34"/>
    <p:sldId id="293" r:id="rId35"/>
    <p:sldId id="296" r:id="rId36"/>
    <p:sldId id="294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2F433-6AFA-4030-B56A-46147A92AD62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E7BE81-E6E0-4D6A-8064-D034FEAD267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144CB-F7D4-482F-9F2C-6BFD1164CDF0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55D3F-1161-4F8D-BE91-7CE254B1694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155D3F-1161-4F8D-BE91-7CE254B1694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>
                <a:alpha val="0"/>
              </a:srgbClr>
            </a:gs>
            <a:gs pos="50000">
              <a:srgbClr val="9CB86E"/>
            </a:gs>
            <a:gs pos="100000">
              <a:srgbClr val="156B13"/>
            </a:gs>
          </a:gsLst>
          <a:lin ang="13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0135FD6-7A8A-4316-B7F5-33774334AC93}" type="datetimeFigureOut">
              <a:rPr lang="en-US" smtClean="0"/>
              <a:pPr/>
              <a:t>2/9/2010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B19487F-1C8C-42B8-94B4-5F5B62310ED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ut thruBlk="1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vodpod.com/watch/1465000-the-simpsons-homer-evolution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hyperlink" Target="http://images.google.com/imgres?imgurl=http://www.evolvefish.com/fish/media/T-EvolutionRing_Detail.gif&amp;imgrefurl=http://evolvefish.com/fish/product909.html&amp;usg=__stKQvwmM781HvpDmbJ4Nw5tjJDw=&amp;h=333&amp;w=300&amp;sz=3&amp;hl=en&amp;start=6&amp;itbs=1&amp;tbnid=BCk_XfuYv7B-XM:&amp;tbnh=119&amp;tbnw=107&amp;prev=/images?q=evolution&amp;gbv=2&amp;hl=en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bs.org/wgbh/evolution/library/11/2/quicktime/e_s_4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keshorepreserve.wisc.edu/insect-images/images/10_1%20monarch%20butterfly_JPG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akeshorepreserve.wisc.edu/insect-images/images/10_1%20monarch%20butterfly_JPG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arwin-online.org.uk/content/frameset?itemID=A296&amp;viewtype=image&amp;pageseq=1" TargetMode="External"/><Relationship Id="rId2" Type="http://schemas.openxmlformats.org/officeDocument/2006/relationships/hyperlink" Target="http://www.pbs.org/wgbh/evolution/library/11/2/quicktime/e_s_2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685800"/>
            <a:ext cx="82296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Getting Down with </a:t>
            </a:r>
            <a:r>
              <a:rPr lang="en-US" sz="9800" dirty="0" smtClean="0">
                <a:solidFill>
                  <a:schemeClr val="tx1"/>
                </a:solidFill>
              </a:rPr>
              <a:t>Evolution</a:t>
            </a:r>
            <a:r>
              <a:rPr lang="en-US" sz="9800" dirty="0" smtClean="0">
                <a:solidFill>
                  <a:schemeClr val="bg1"/>
                </a:solidFill>
              </a:rPr>
              <a:t/>
            </a:r>
            <a:br>
              <a:rPr lang="en-US" sz="9800" dirty="0" smtClean="0">
                <a:solidFill>
                  <a:schemeClr val="bg1"/>
                </a:solidFill>
              </a:rPr>
            </a:br>
            <a:endParaRPr lang="en-US" sz="98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hlinkClick r:id="rId3"/>
          </p:cNvPr>
          <p:cNvSpPr txBox="1"/>
          <p:nvPr/>
        </p:nvSpPr>
        <p:spPr>
          <a:xfrm>
            <a:off x="3733800" y="5029200"/>
            <a:ext cx="22108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en-US" sz="3200" dirty="0" smtClean="0">
                <a:hlinkClick r:id="rId3"/>
              </a:rPr>
              <a:t>Chapter 15</a:t>
            </a:r>
            <a:endParaRPr lang="en-US" sz="3200" dirty="0"/>
          </a:p>
        </p:txBody>
      </p:sp>
      <p:pic>
        <p:nvPicPr>
          <p:cNvPr id="19458" name="Picture 2" descr="http://t3.gstatic.com/images?q=tbn:BCk_XfuYv7B-XM:http://www.evolvefish.com/fish/media/T-EvolutionRing_Detail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2971800"/>
            <a:ext cx="2362200" cy="25812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85800" y="0"/>
            <a:ext cx="10439400" cy="1143000"/>
          </a:xfrm>
        </p:spPr>
        <p:txBody>
          <a:bodyPr>
            <a:normAutofit/>
          </a:bodyPr>
          <a:lstStyle/>
          <a:p>
            <a:pPr algn="ctr"/>
            <a:r>
              <a:rPr lang="en-US" sz="3600" b="1" u="sng" dirty="0" smtClean="0">
                <a:latin typeface="+mn-lt"/>
              </a:rPr>
              <a:t>How did Darwin Identify Natural Selection</a:t>
            </a:r>
            <a:endParaRPr lang="en-US" sz="3600" b="1" u="sng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686800" cy="495300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Pigeon-breeding experiment</a:t>
            </a:r>
          </a:p>
          <a:p>
            <a:pPr>
              <a:buFont typeface="Wingdings" pitchFamily="2" charset="2"/>
              <a:buChar char="v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Traits vary within populations &amp; are inherited</a:t>
            </a:r>
          </a:p>
          <a:p>
            <a:pPr>
              <a:buNone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Artificial Selection:  </a:t>
            </a:r>
            <a:r>
              <a:rPr lang="en-US" sz="2800" b="1" i="1" dirty="0" smtClean="0">
                <a:solidFill>
                  <a:schemeClr val="bg1"/>
                </a:solidFill>
              </a:rPr>
              <a:t> Breeding organisms with specific traits to produce offspring with identical traits</a:t>
            </a:r>
          </a:p>
          <a:p>
            <a:pPr>
              <a:buFont typeface="Wingdings" pitchFamily="2" charset="2"/>
              <a:buChar char="v"/>
            </a:pPr>
            <a:endParaRPr lang="en-US" sz="2800" b="1" i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Force in Nature that worked the same way</a:t>
            </a:r>
          </a:p>
          <a:p>
            <a:pPr>
              <a:buFont typeface="Wingdings" pitchFamily="2" charset="2"/>
              <a:buChar char="v"/>
            </a:pPr>
            <a:endParaRPr lang="en-US" sz="2800" b="1" i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/>
              <a:t>Let’s Watch….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334000"/>
            <a:ext cx="7467600" cy="4525963"/>
          </a:xfrm>
        </p:spPr>
        <p:txBody>
          <a:bodyPr/>
          <a:lstStyle/>
          <a:p>
            <a:pPr algn="ctr">
              <a:buNone/>
            </a:pPr>
            <a:endParaRPr lang="en-US" b="1" i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chemeClr val="bg1"/>
                </a:solidFill>
                <a:hlinkClick r:id="rId2"/>
              </a:rPr>
              <a:t>How Evolution Works…..</a:t>
            </a:r>
            <a:endParaRPr lang="en-US" b="1" i="1" dirty="0">
              <a:solidFill>
                <a:schemeClr val="bg1"/>
              </a:solidFill>
            </a:endParaRPr>
          </a:p>
        </p:txBody>
      </p:sp>
      <p:pic>
        <p:nvPicPr>
          <p:cNvPr id="20484" name="Picture 4" descr="http://www.walksf.org/segways/segwayEvolutionByMack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524000"/>
            <a:ext cx="4800600" cy="41243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4114800"/>
            <a:ext cx="7848600" cy="609600"/>
          </a:xfrm>
        </p:spPr>
        <p:txBody>
          <a:bodyPr>
            <a:noAutofit/>
          </a:bodyPr>
          <a:lstStyle/>
          <a:p>
            <a:pPr algn="l"/>
            <a:endParaRPr lang="en-US" sz="3600" b="1" dirty="0" smtClean="0"/>
          </a:p>
          <a:p>
            <a:pPr algn="l"/>
            <a:endParaRPr lang="en-US" sz="3600" b="1" dirty="0" smtClean="0"/>
          </a:p>
          <a:p>
            <a:pPr algn="l"/>
            <a:endParaRPr lang="en-US" sz="3600" b="1" dirty="0" smtClean="0">
              <a:solidFill>
                <a:schemeClr val="bg1"/>
              </a:solidFill>
            </a:endParaRPr>
          </a:p>
          <a:p>
            <a:pPr algn="l"/>
            <a:endParaRPr lang="en-US" sz="3600" b="1" dirty="0" smtClean="0">
              <a:solidFill>
                <a:schemeClr val="bg1"/>
              </a:solidFill>
            </a:endParaRPr>
          </a:p>
          <a:p>
            <a:pPr algn="l"/>
            <a:r>
              <a:rPr lang="en-US" sz="3600" b="1" dirty="0" smtClean="0">
                <a:solidFill>
                  <a:schemeClr val="bg1"/>
                </a:solidFill>
              </a:rPr>
              <a:t>        </a:t>
            </a:r>
          </a:p>
          <a:p>
            <a:pPr algn="l"/>
            <a:endParaRPr lang="en-US" sz="3600" b="1" dirty="0" smtClean="0">
              <a:solidFill>
                <a:schemeClr val="bg1"/>
              </a:solidFill>
            </a:endParaRPr>
          </a:p>
          <a:p>
            <a:pPr algn="l"/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52400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/>
              <a:t>Favorable Traits…</a:t>
            </a:r>
            <a:endParaRPr lang="en-US" sz="40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066800" y="1676400"/>
            <a:ext cx="807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Is there a word we can use to describe traits that are help a species survive &amp; reproduce</a:t>
            </a:r>
            <a:endParaRPr lang="en-US" sz="36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169" name="Picture 1" descr="C:\Documents and Settings\Lynn_Wolslegel.NK\Local Settings\Temporary Internet Files\Content.IE5\4H6JC1I3\MPj026282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3733800"/>
            <a:ext cx="5943600" cy="2462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10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4900" b="1" u="sng" dirty="0" smtClean="0">
                <a:latin typeface="+mn-lt"/>
              </a:rPr>
              <a:t>A Word to become familiar with</a:t>
            </a:r>
            <a:endParaRPr lang="en-US" sz="4900" u="sng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8686800" cy="4525963"/>
          </a:xfrm>
        </p:spPr>
        <p:txBody>
          <a:bodyPr/>
          <a:lstStyle/>
          <a:p>
            <a:pPr>
              <a:buNone/>
            </a:pPr>
            <a:endParaRPr lang="en-US" sz="36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Adaptation:  </a:t>
            </a:r>
            <a:r>
              <a:rPr lang="en-US" b="1" i="1" dirty="0" smtClean="0">
                <a:solidFill>
                  <a:schemeClr val="bg1"/>
                </a:solidFill>
              </a:rPr>
              <a:t>Any physical, structural,  or behavioral trait that aids an organism’s ability to survive &amp; reproduce in their environment</a:t>
            </a:r>
          </a:p>
          <a:p>
            <a:pPr>
              <a:buNone/>
            </a:pPr>
            <a:endParaRPr lang="en-US" b="1" i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b="1" i="1" dirty="0" smtClean="0">
                <a:solidFill>
                  <a:schemeClr val="bg1"/>
                </a:solidFill>
              </a:rPr>
              <a:t>Let’s check out your adaptations…..</a:t>
            </a:r>
          </a:p>
          <a:p>
            <a:endParaRPr lang="en-US" b="1" dirty="0" smtClean="0"/>
          </a:p>
          <a:p>
            <a:pPr>
              <a:buNone/>
            </a:pPr>
            <a:endParaRPr lang="en-US" b="1" dirty="0" smtClean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Name some of the Adaptations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8" name="Picture 4" descr="Ruby-throated Hummingbi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2209800"/>
            <a:ext cx="6477000" cy="4114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Eye Spots…….</a:t>
            </a:r>
            <a:endParaRPr lang="en-US" b="1" dirty="0"/>
          </a:p>
        </p:txBody>
      </p:sp>
      <p:pic>
        <p:nvPicPr>
          <p:cNvPr id="13314" name="Picture 2" descr="Foureye butterflyfish. Roatan, Honduras, Chaetodon capistratus, Image ID: 052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905000"/>
            <a:ext cx="5829300" cy="38862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smtClean="0"/>
              <a:t>Finding </a:t>
            </a:r>
            <a:r>
              <a:rPr lang="en-US" b="1" dirty="0" smtClean="0"/>
              <a:t>Mates</a:t>
            </a:r>
            <a:endParaRPr lang="en-US" b="1" dirty="0"/>
          </a:p>
        </p:txBody>
      </p:sp>
      <p:pic>
        <p:nvPicPr>
          <p:cNvPr id="46082" name="Picture 2" descr="http://animals.nationalgeographic.com/staticfiles/NGS/Shared/StaticFiles/animals/images/800/peaco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28800"/>
            <a:ext cx="7620000" cy="4876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Who is more Harmful?</a:t>
            </a:r>
            <a:endParaRPr lang="en-US" b="1" dirty="0"/>
          </a:p>
        </p:txBody>
      </p:sp>
      <p:pic>
        <p:nvPicPr>
          <p:cNvPr id="4" name="Picture 2" descr="http://home.cogeco.ca/~lunker/but02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385745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http://www.lakeshorepreserve.wisc.edu/insect-images/images/10_1%20monarch%20butterfly_JPG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752600"/>
            <a:ext cx="4114800" cy="320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52600" y="502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Figure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72200" y="502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Figure 2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/>
          <a:lstStyle/>
          <a:p>
            <a:pPr algn="ctr"/>
            <a:r>
              <a:rPr lang="en-US" b="1" dirty="0" smtClean="0"/>
              <a:t> A Good Example of </a:t>
            </a:r>
            <a:r>
              <a:rPr lang="en-US" b="1" u="sng" dirty="0" smtClean="0"/>
              <a:t>Mimicry</a:t>
            </a:r>
            <a:endParaRPr lang="en-US" b="1" u="sng" dirty="0"/>
          </a:p>
        </p:txBody>
      </p:sp>
      <p:pic>
        <p:nvPicPr>
          <p:cNvPr id="4" name="Picture 2" descr="http://home.cogeco.ca/~lunker/but02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3857451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4" descr="http://www.lakeshorepreserve.wisc.edu/insect-images/images/10_1%20monarch%20butterfly_JPG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752600"/>
            <a:ext cx="4114800" cy="3207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752600" y="502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Viceroy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72200" y="5029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Monarch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876800" y="1752600"/>
            <a:ext cx="3429000" cy="3276600"/>
          </a:xfrm>
          <a:prstGeom prst="ellipse">
            <a:avLst/>
          </a:prstGeom>
          <a:solidFill>
            <a:schemeClr val="bg1">
              <a:alpha val="0"/>
            </a:schemeClr>
          </a:solidFill>
          <a:ln w="31750" cmpd="sng"/>
          <a:scene3d>
            <a:camera prst="orthographicFront"/>
            <a:lightRig rig="threePt" dir="t"/>
          </a:scene3d>
          <a:sp3d extrusionH="76200" contourW="31750"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cut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And again..</a:t>
            </a:r>
            <a:endParaRPr lang="en-US" b="1" dirty="0"/>
          </a:p>
        </p:txBody>
      </p:sp>
      <p:pic>
        <p:nvPicPr>
          <p:cNvPr id="4" name="Picture 8" descr="https://www.hoglezoo.org/images/animal_finder/ArizonaKingsnake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Western Coral Sna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8" y="1821558"/>
            <a:ext cx="4114802" cy="297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95400" y="49530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Figure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96000" y="49530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Figure 2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Today’s Journal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What is Evolution?</a:t>
            </a:r>
          </a:p>
          <a:p>
            <a:pPr algn="ctr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bg1"/>
                </a:solidFill>
              </a:rPr>
              <a:t>Give an Example of Evolution?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Mimicry</a:t>
            </a:r>
            <a:endParaRPr lang="en-US" b="1" dirty="0"/>
          </a:p>
        </p:txBody>
      </p:sp>
      <p:pic>
        <p:nvPicPr>
          <p:cNvPr id="4" name="Picture 8" descr="https://www.hoglezoo.org/images/animal_finder/ArizonaKingsnake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828800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Western Coral Snak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8" y="1821558"/>
            <a:ext cx="4114802" cy="2979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762000" y="49530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Arizona Mountain King Snake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200" y="4953000"/>
            <a:ext cx="2362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Western Coral Snake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457200" y="1905000"/>
            <a:ext cx="3352800" cy="2895600"/>
          </a:xfrm>
          <a:prstGeom prst="ellipse">
            <a:avLst/>
          </a:prstGeom>
          <a:solidFill>
            <a:schemeClr val="accent1">
              <a:alpha val="0"/>
            </a:schemeClr>
          </a:solidFill>
          <a:ln w="31750"/>
          <a:scene3d>
            <a:camera prst="orthographicFront"/>
            <a:lightRig rig="threePt" dir="t"/>
          </a:scene3d>
          <a:sp3d extrusionH="76200" contourW="12700">
            <a:extrusionClr>
              <a:schemeClr val="bg1"/>
            </a:extrusionClr>
            <a:contourClr>
              <a:schemeClr val="bg1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slow">
    <p:cut thruBlk="1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/>
              <a:t>Avoiding Predation</a:t>
            </a:r>
            <a:endParaRPr lang="en-US" b="1" dirty="0"/>
          </a:p>
        </p:txBody>
      </p:sp>
      <p:pic>
        <p:nvPicPr>
          <p:cNvPr id="4" name="Picture 2" descr="Uroplatus fimbriatus gecko on Nosy Mangabe (Nosy Mangabe)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1706" y="1600200"/>
            <a:ext cx="36042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467600" cy="715962"/>
          </a:xfrm>
        </p:spPr>
        <p:txBody>
          <a:bodyPr>
            <a:noAutofit/>
          </a:bodyPr>
          <a:lstStyle/>
          <a:p>
            <a:r>
              <a:rPr lang="en-US" sz="4400" dirty="0" smtClean="0"/>
              <a:t> </a:t>
            </a:r>
            <a:r>
              <a:rPr lang="en-US" sz="4400" b="1" dirty="0" smtClean="0">
                <a:solidFill>
                  <a:schemeClr val="bg1"/>
                </a:solidFill>
                <a:latin typeface="Corbel" pitchFamily="34" charset="0"/>
              </a:rPr>
              <a:t>An example of </a:t>
            </a:r>
            <a:r>
              <a:rPr lang="en-US" sz="4400" b="1" u="sng" dirty="0" smtClean="0">
                <a:solidFill>
                  <a:schemeClr val="bg1"/>
                </a:solidFill>
                <a:latin typeface="Corbel" pitchFamily="34" charset="0"/>
              </a:rPr>
              <a:t>camouflage </a:t>
            </a:r>
            <a:r>
              <a:rPr lang="en-US" sz="4400" b="1" dirty="0" smtClean="0">
                <a:solidFill>
                  <a:schemeClr val="bg1"/>
                </a:solidFill>
                <a:latin typeface="Corbel" pitchFamily="34" charset="0"/>
              </a:rPr>
              <a:t> </a:t>
            </a:r>
            <a:br>
              <a:rPr lang="en-US" sz="4400" b="1" dirty="0" smtClean="0">
                <a:solidFill>
                  <a:schemeClr val="bg1"/>
                </a:solidFill>
                <a:latin typeface="Corbel" pitchFamily="34" charset="0"/>
              </a:rPr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5638800"/>
            <a:ext cx="7467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2000" i="1" dirty="0" smtClean="0">
              <a:solidFill>
                <a:schemeClr val="bg1"/>
              </a:solidFill>
              <a:latin typeface="Corbel" pitchFamily="34" charset="0"/>
            </a:endParaRPr>
          </a:p>
          <a:p>
            <a:pPr algn="ctr">
              <a:buNone/>
            </a:pPr>
            <a:r>
              <a:rPr lang="en-US" sz="2000" i="1" dirty="0" smtClean="0">
                <a:solidFill>
                  <a:schemeClr val="bg1"/>
                </a:solidFill>
                <a:latin typeface="Corbel" pitchFamily="34" charset="0"/>
              </a:rPr>
              <a:t>Gecko on a Nosey Mangabe Tree</a:t>
            </a:r>
          </a:p>
          <a:p>
            <a:endParaRPr lang="en-US" sz="2000" dirty="0"/>
          </a:p>
        </p:txBody>
      </p:sp>
      <p:pic>
        <p:nvPicPr>
          <p:cNvPr id="4" name="Picture 2" descr="Uroplatus fimbriatus gecko on Nosy Mangabe (Nosy Mangabe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066800"/>
            <a:ext cx="360429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ut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Physiological Adaptations</a:t>
            </a:r>
            <a:endParaRPr lang="en-US" b="1" dirty="0">
              <a:latin typeface="+mn-lt"/>
            </a:endParaRPr>
          </a:p>
        </p:txBody>
      </p:sp>
      <p:pic>
        <p:nvPicPr>
          <p:cNvPr id="45060" name="Picture 4" descr="http://cdn.physorg.com/newman/gfx/news/hires/jumpinggen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676400"/>
            <a:ext cx="4648200" cy="3657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5000" y="5562600"/>
            <a:ext cx="4572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Bacterial Resistance to Antibiotics</a:t>
            </a:r>
            <a:endParaRPr lang="en-US" sz="2800" b="1" dirty="0"/>
          </a:p>
        </p:txBody>
      </p:sp>
    </p:spTree>
  </p:cSld>
  <p:clrMapOvr>
    <a:masterClrMapping/>
  </p:clrMapOvr>
  <p:transition spd="slow">
    <p:cut thruBlk="1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b="1" u="sng" dirty="0" smtClean="0">
                <a:latin typeface="+mn-lt"/>
              </a:rPr>
              <a:t>Natural Selection in a Nut Shell</a:t>
            </a:r>
            <a:endParaRPr lang="en-US" sz="4400" b="1" u="sng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2202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A Competition between organisms for Survival &amp; Reproduction</a:t>
            </a:r>
          </a:p>
          <a:p>
            <a:pPr>
              <a:buFont typeface="Wingdings" pitchFamily="2" charset="2"/>
              <a:buChar char="v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Organisms that have favorable traits over others pass their genes on to the next generation</a:t>
            </a:r>
          </a:p>
          <a:p>
            <a:pPr>
              <a:buFont typeface="Wingdings" pitchFamily="2" charset="2"/>
              <a:buChar char="v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Mechanism for change in populations</a:t>
            </a: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1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 smtClean="0"/>
              <a:t>Natural Selection </a:t>
            </a:r>
            <a:br>
              <a:rPr lang="en-US" sz="5400" b="1" dirty="0" smtClean="0"/>
            </a:br>
            <a:r>
              <a:rPr lang="en-US" sz="3100" b="1" i="1" dirty="0" smtClean="0"/>
              <a:t>Dependent on 4 Conditions……</a:t>
            </a:r>
            <a:endParaRPr lang="en-US" sz="3100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724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550926" indent="-514350">
              <a:buAutoNum type="arabicPeriod"/>
            </a:pPr>
            <a:r>
              <a:rPr lang="en-US" sz="3200" b="1" dirty="0" smtClean="0">
                <a:solidFill>
                  <a:schemeClr val="bg1"/>
                </a:solidFill>
              </a:rPr>
              <a:t>Genetic Variation</a:t>
            </a:r>
          </a:p>
          <a:p>
            <a:pPr marL="550926" indent="-514350">
              <a:buAutoNum type="arabicPeriod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550926" indent="-514350">
              <a:buAutoNum type="arabicPeriod"/>
            </a:pPr>
            <a:r>
              <a:rPr lang="en-US" sz="3200" b="1" dirty="0" smtClean="0">
                <a:solidFill>
                  <a:schemeClr val="bg1"/>
                </a:solidFill>
              </a:rPr>
              <a:t>Overproduction of Offspring</a:t>
            </a:r>
          </a:p>
          <a:p>
            <a:pPr marL="550926" indent="-514350">
              <a:buAutoNum type="arabicPeriod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550926" indent="-514350">
              <a:buAutoNum type="arabicPeriod"/>
            </a:pPr>
            <a:r>
              <a:rPr lang="en-US" sz="3200" b="1" dirty="0" smtClean="0">
                <a:solidFill>
                  <a:schemeClr val="bg1"/>
                </a:solidFill>
              </a:rPr>
              <a:t>Struggle for Existence </a:t>
            </a:r>
            <a:r>
              <a:rPr lang="en-US" sz="1800" b="1" i="1" dirty="0" smtClean="0">
                <a:solidFill>
                  <a:schemeClr val="bg1"/>
                </a:solidFill>
              </a:rPr>
              <a:t>“Survival of Fittest”</a:t>
            </a:r>
          </a:p>
          <a:p>
            <a:pPr marL="550926" indent="-514350">
              <a:buAutoNum type="arabicPeriod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550926" indent="-514350">
              <a:buAutoNum type="arabicPeriod"/>
            </a:pPr>
            <a:r>
              <a:rPr lang="en-US" sz="3200" b="1" dirty="0" smtClean="0">
                <a:solidFill>
                  <a:schemeClr val="bg1"/>
                </a:solidFill>
              </a:rPr>
              <a:t>Differential Survival &amp; Reproduction</a:t>
            </a:r>
          </a:p>
          <a:p>
            <a:pPr marL="550926" indent="-514350">
              <a:buAutoNum type="arabicPeriod"/>
            </a:pPr>
            <a:endParaRPr 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latin typeface="+mn-lt"/>
              </a:rPr>
              <a:t>Natural Selection</a:t>
            </a:r>
            <a:endParaRPr lang="en-US" b="1" u="sng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Three different types of natural selection can be identified: </a:t>
            </a:r>
          </a:p>
          <a:p>
            <a:pPr lvl="4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Stabilizing selection</a:t>
            </a:r>
          </a:p>
          <a:p>
            <a:pPr lvl="4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Directional selection</a:t>
            </a:r>
          </a:p>
          <a:p>
            <a:pPr lvl="4"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Disruptive selection</a:t>
            </a:r>
          </a:p>
          <a:p>
            <a:pPr lvl="1">
              <a:buNone/>
              <a:defRPr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3200" b="1" dirty="0" smtClean="0">
                <a:solidFill>
                  <a:schemeClr val="bg1"/>
                </a:solidFill>
              </a:rPr>
              <a:t>See p. 408 in textbook</a:t>
            </a:r>
          </a:p>
          <a:p>
            <a:endParaRPr lang="en-US" dirty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Stabilizing Selection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5562600"/>
            <a:ext cx="754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  </a:t>
            </a:r>
            <a:r>
              <a:rPr lang="en-US" sz="2800" b="1" dirty="0" smtClean="0">
                <a:solidFill>
                  <a:schemeClr val="bg1"/>
                </a:solidFill>
              </a:rPr>
              <a:t>Average individuals are favored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Reduces variation</a:t>
            </a:r>
          </a:p>
        </p:txBody>
      </p:sp>
      <p:pic>
        <p:nvPicPr>
          <p:cNvPr id="11266" name="Picture 2" descr="CDA22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371600"/>
            <a:ext cx="5181600" cy="3733800"/>
          </a:xfrm>
          <a:prstGeom prst="rect">
            <a:avLst/>
          </a:prstGeom>
          <a:noFill/>
        </p:spPr>
      </p:pic>
      <p:pic>
        <p:nvPicPr>
          <p:cNvPr id="6" name="Picture 2" descr="CDA22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95400"/>
            <a:ext cx="5181600" cy="3733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Stabilizing Selection</a:t>
            </a:r>
            <a:endParaRPr lang="en-US" b="1" dirty="0">
              <a:latin typeface="+mn-lt"/>
            </a:endParaRPr>
          </a:p>
        </p:txBody>
      </p:sp>
      <p:pic>
        <p:nvPicPr>
          <p:cNvPr id="48130" name="Picture 2" descr="http://www.breederretriever.com/photopost/data/635/medium/siberi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524000"/>
            <a:ext cx="4267200" cy="3810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58674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Two Lightweight- Cant Push Sleds, Too Heavy- Sinks in Snow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Directional Selection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5257800"/>
            <a:ext cx="8915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One extreme variation has a selective advantage</a:t>
            </a:r>
          </a:p>
          <a:p>
            <a:pPr>
              <a:buFont typeface="Wingdings" pitchFamily="2" charset="2"/>
              <a:buChar char="v"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Can lead to rapid evolution </a:t>
            </a:r>
          </a:p>
        </p:txBody>
      </p:sp>
      <p:pic>
        <p:nvPicPr>
          <p:cNvPr id="5" name="Picture 7" descr="woodpeckers and natural s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71600" y="1447800"/>
            <a:ext cx="6781800" cy="33226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dirty="0" smtClean="0"/>
              <a:t>What’s up with Evolution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2332037"/>
            <a:ext cx="8915400" cy="4525963"/>
          </a:xfrm>
        </p:spPr>
        <p:txBody>
          <a:bodyPr>
            <a:normAutofit/>
          </a:bodyPr>
          <a:lstStyle/>
          <a:p>
            <a:pPr marL="651510" indent="-514350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The Change in Species over time is a fact</a:t>
            </a:r>
          </a:p>
          <a:p>
            <a:pPr marL="651510" indent="-514350">
              <a:buFont typeface="Wingdings" pitchFamily="2" charset="2"/>
              <a:buChar char="v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651510" indent="-514350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Darwin was not the first to identify it</a:t>
            </a:r>
          </a:p>
          <a:p>
            <a:pPr marL="651510" indent="-514350">
              <a:buAutoNum type="arabicPeriod" startAt="5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651510" indent="-514350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Is not the same as Natural Selection</a:t>
            </a:r>
          </a:p>
          <a:p>
            <a:pPr marL="651510" indent="-514350">
              <a:buAutoNum type="arabicPeriod" startAt="5"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651510" indent="-514350">
              <a:buFont typeface="Wingdings" pitchFamily="2" charset="2"/>
              <a:buChar char="v"/>
            </a:pP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4612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+mn-lt"/>
              </a:rPr>
              <a:t>Example of Directional Selection</a:t>
            </a:r>
            <a:endParaRPr lang="en-US" b="1" dirty="0">
              <a:latin typeface="+mn-lt"/>
            </a:endParaRPr>
          </a:p>
        </p:txBody>
      </p:sp>
      <p:pic>
        <p:nvPicPr>
          <p:cNvPr id="1028" name="Picture 4" descr="http://www.canadasguidetodogs.com/hevener/greyhoun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600200"/>
            <a:ext cx="4724400" cy="3790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586740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</a:rPr>
              <a:t>Gradually, breeders produced a dog that could run up to 40  mph</a:t>
            </a:r>
            <a:endParaRPr lang="en-US" sz="2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</a:rPr>
              <a:t>Disruptive Selection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5" descr="disruptive sele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47800" y="1295400"/>
            <a:ext cx="6604000" cy="32226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" y="4876800"/>
            <a:ext cx="8991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Both extreme variations of a trait are favorable but the intermediate is not</a:t>
            </a:r>
          </a:p>
          <a:p>
            <a:pPr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Can lead to formation of two different species</a:t>
            </a:r>
          </a:p>
        </p:txBody>
      </p:sp>
    </p:spTree>
  </p:cSld>
  <p:clrMapOvr>
    <a:masterClrMapping/>
  </p:clrMapOvr>
  <p:transition spd="slow">
    <p:cut thruBlk="1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74706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+mn-lt"/>
              </a:rPr>
              <a:t>Example of Disruptive Selection</a:t>
            </a:r>
            <a:endParaRPr lang="en-US" b="1" dirty="0">
              <a:latin typeface="+mn-lt"/>
            </a:endParaRPr>
          </a:p>
        </p:txBody>
      </p:sp>
      <p:pic>
        <p:nvPicPr>
          <p:cNvPr id="50178" name="Picture 2" descr="http://www.bluecross.org.uk/web/MultimediaFiles/BLACKRA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53861">
            <a:off x="607788" y="2313670"/>
            <a:ext cx="3801521" cy="3007914"/>
          </a:xfrm>
          <a:prstGeom prst="rect">
            <a:avLst/>
          </a:prstGeom>
          <a:noFill/>
        </p:spPr>
      </p:pic>
      <p:pic>
        <p:nvPicPr>
          <p:cNvPr id="50180" name="Picture 4" descr="http://news.bbc.co.uk/media/images/38221000/jpg/_38221808_white_rabbit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56622">
            <a:off x="5091407" y="2380583"/>
            <a:ext cx="3431848" cy="304323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people.rit.edu/rhrsbi/GalapagosPages/Pictures/LandBirds/FinchTyp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0"/>
            <a:ext cx="67056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Adaptive Radiation</a:t>
            </a:r>
            <a:endParaRPr lang="en-US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95400" y="57912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One Species evolves into several species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49154" name="Picture 2" descr="http://www.carsingtonbirdclub.co.uk/cbc/HolidayReports/images/darwin_finch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00200"/>
            <a:ext cx="5791200" cy="3886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+mn-lt"/>
              </a:rPr>
              <a:t>Sexual Selection</a:t>
            </a:r>
            <a:endParaRPr lang="en-US" b="1" dirty="0"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5334000"/>
            <a:ext cx="822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bg1"/>
                </a:solidFill>
              </a:rPr>
              <a:t>Acts on an Organism’s Ability to obtain or successfully copulate with a mate</a:t>
            </a:r>
            <a:endParaRPr lang="en-US" sz="2400" b="1" i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Male elephant seals fighti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752600"/>
            <a:ext cx="2819400" cy="2362200"/>
          </a:xfrm>
          <a:prstGeom prst="rect">
            <a:avLst/>
          </a:prstGeom>
          <a:noFill/>
        </p:spPr>
      </p:pic>
      <p:pic>
        <p:nvPicPr>
          <p:cNvPr id="1028" name="Picture 4" descr="Male peacock displa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752600"/>
            <a:ext cx="2571750" cy="2362200"/>
          </a:xfrm>
          <a:prstGeom prst="rect">
            <a:avLst/>
          </a:prstGeom>
          <a:noFill/>
        </p:spPr>
      </p:pic>
      <p:pic>
        <p:nvPicPr>
          <p:cNvPr id="1030" name="Picture 6" descr="http://www.bio.txstate.edu/~gabor/images/plamazonmolly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1752600"/>
            <a:ext cx="2857500" cy="2362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N:\Faculty\JOYCE\scan folder\stabilizing selec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219200"/>
            <a:ext cx="259079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N:\Faculty\JOYCE\scan folder\directional selec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219200"/>
            <a:ext cx="2525713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N:\Faculty\JOYCE\scan folder\disruptive selectio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1219200"/>
            <a:ext cx="239904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057400" y="381000"/>
            <a:ext cx="4953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/>
              <a:t>RECAP</a:t>
            </a:r>
            <a:endParaRPr lang="en-US" sz="4000" b="1" dirty="0"/>
          </a:p>
        </p:txBody>
      </p:sp>
    </p:spTree>
  </p:cSld>
  <p:clrMapOvr>
    <a:masterClrMapping/>
  </p:clrMapOvr>
  <p:transition spd="slow"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Evolution is….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915400" cy="4724400"/>
          </a:xfrm>
        </p:spPr>
        <p:txBody>
          <a:bodyPr>
            <a:noAutofit/>
          </a:bodyPr>
          <a:lstStyle/>
          <a:p>
            <a:pPr marL="651510" indent="-514350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Is happening right now!</a:t>
            </a:r>
          </a:p>
          <a:p>
            <a:pPr marL="953262" lvl="1" indent="-514350">
              <a:buNone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651510" indent="-514350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Supported be Various forms of evidence </a:t>
            </a:r>
          </a:p>
          <a:p>
            <a:pPr marL="953262" lvl="1" indent="-514350">
              <a:buFont typeface="Wingdings" pitchFamily="2" charset="2"/>
              <a:buChar char="v"/>
            </a:pPr>
            <a:r>
              <a:rPr lang="en-US" sz="1400" b="1" dirty="0" smtClean="0">
                <a:solidFill>
                  <a:schemeClr val="bg1"/>
                </a:solidFill>
              </a:rPr>
              <a:t>fossils, biochemical, structural, embryology</a:t>
            </a:r>
          </a:p>
          <a:p>
            <a:pPr marL="953262" lvl="1" indent="-514350">
              <a:buFont typeface="Wingdings" pitchFamily="2" charset="2"/>
              <a:buChar char="v"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sz="3200" b="1" dirty="0" smtClean="0">
              <a:solidFill>
                <a:schemeClr val="bg1"/>
              </a:solidFill>
            </a:endParaRPr>
          </a:p>
          <a:p>
            <a:pPr marL="651510" indent="-514350"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Something that happens to Populations of species not individuals</a:t>
            </a:r>
            <a:endParaRPr lang="en-US" sz="3200" dirty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dirty="0" smtClean="0"/>
              <a:t>Evolution is….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4525963"/>
          </a:xfrm>
        </p:spPr>
        <p:txBody>
          <a:bodyPr>
            <a:normAutofit/>
          </a:bodyPr>
          <a:lstStyle/>
          <a:p>
            <a:pPr marL="651510" indent="-514350">
              <a:buFont typeface="Wingdings" pitchFamily="2" charset="2"/>
              <a:buChar char="v"/>
            </a:pPr>
            <a:r>
              <a:rPr lang="en-US" sz="3600" b="1" dirty="0" smtClean="0">
                <a:solidFill>
                  <a:schemeClr val="bg1"/>
                </a:solidFill>
              </a:rPr>
              <a:t>Not a random or accidental process</a:t>
            </a:r>
          </a:p>
          <a:p>
            <a:pPr marL="651510" indent="-514350">
              <a:buNone/>
            </a:pPr>
            <a:endParaRPr lang="en-US" sz="3600" b="1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endParaRPr lang="en-US" sz="3600" b="1" dirty="0" smtClean="0">
              <a:solidFill>
                <a:schemeClr val="bg1"/>
              </a:solidFill>
            </a:endParaRPr>
          </a:p>
          <a:p>
            <a:pPr marL="651510" indent="-514350">
              <a:buFont typeface="Wingdings" pitchFamily="2" charset="2"/>
              <a:buChar char="v"/>
            </a:pPr>
            <a:r>
              <a:rPr lang="en-US" sz="3600" b="1" dirty="0" smtClean="0">
                <a:solidFill>
                  <a:schemeClr val="bg1"/>
                </a:solidFill>
              </a:rPr>
              <a:t>Does </a:t>
            </a:r>
            <a:r>
              <a:rPr lang="en-US" sz="3600" b="1" i="1" dirty="0" smtClean="0">
                <a:solidFill>
                  <a:schemeClr val="bg1"/>
                </a:solidFill>
              </a:rPr>
              <a:t>not</a:t>
            </a:r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r>
              <a:rPr lang="en-US" sz="3600" b="1" i="1" dirty="0" smtClean="0">
                <a:solidFill>
                  <a:schemeClr val="bg1"/>
                </a:solidFill>
              </a:rPr>
              <a:t>have to conflict </a:t>
            </a:r>
            <a:r>
              <a:rPr lang="en-US" sz="3600" b="1" dirty="0" smtClean="0">
                <a:solidFill>
                  <a:schemeClr val="bg1"/>
                </a:solidFill>
              </a:rPr>
              <a:t>with Religion</a:t>
            </a:r>
          </a:p>
          <a:p>
            <a:pPr marL="651510" indent="-514350">
              <a:buAutoNum type="arabicPeriod" startAt="10"/>
            </a:pPr>
            <a:endParaRPr lang="en-US" sz="3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752600"/>
            <a:ext cx="8305800" cy="2301240"/>
          </a:xfrm>
        </p:spPr>
        <p:txBody>
          <a:bodyPr>
            <a:noAutofit/>
          </a:bodyPr>
          <a:lstStyle/>
          <a:p>
            <a:pPr algn="ctr"/>
            <a:r>
              <a:rPr lang="en-US" sz="8800" dirty="0" smtClean="0">
                <a:solidFill>
                  <a:schemeClr val="bg1"/>
                </a:solidFill>
              </a:rPr>
              <a:t>SO What is Evolution?</a:t>
            </a:r>
            <a:endParaRPr lang="en-US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/>
              <a:t>Evolution is…..</a:t>
            </a:r>
            <a:endParaRPr lang="en-US" sz="6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876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3600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600" b="1" dirty="0" smtClean="0">
                <a:solidFill>
                  <a:schemeClr val="bg1"/>
                </a:solidFill>
              </a:rPr>
              <a:t>A heritable change in organisms over time </a:t>
            </a:r>
            <a:endParaRPr lang="en-US" sz="2400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3200" b="1" i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600" b="1" dirty="0" smtClean="0">
                <a:solidFill>
                  <a:schemeClr val="bg1"/>
                </a:solidFill>
              </a:rPr>
              <a:t>  Descent with Modification</a:t>
            </a:r>
            <a:endParaRPr lang="en-US" sz="2000" i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1600" b="1" i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en-US" sz="1600" b="1" i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</a:rPr>
              <a:t>Provides an explanation for diversity of life on earth</a:t>
            </a: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u="sng" dirty="0" smtClean="0"/>
              <a:t>Who was Charles Darwin?</a:t>
            </a:r>
            <a:endParaRPr lang="en-US" sz="4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endParaRPr lang="en-US" b="1" dirty="0" smtClean="0">
              <a:hlinkClick r:id="rId2"/>
            </a:endParaRPr>
          </a:p>
          <a:p>
            <a:pPr algn="ctr">
              <a:buNone/>
            </a:pPr>
            <a:endParaRPr lang="en-US" b="1" dirty="0" smtClean="0">
              <a:hlinkClick r:id="rId2"/>
            </a:endParaRPr>
          </a:p>
          <a:p>
            <a:pPr algn="ctr">
              <a:buNone/>
            </a:pPr>
            <a:endParaRPr lang="en-US" b="1" dirty="0" smtClean="0">
              <a:hlinkClick r:id="rId2"/>
            </a:endParaRPr>
          </a:p>
          <a:p>
            <a:pPr algn="ctr">
              <a:buNone/>
            </a:pPr>
            <a:endParaRPr lang="en-US" b="1" dirty="0" smtClean="0">
              <a:hlinkClick r:id="rId2"/>
            </a:endParaRPr>
          </a:p>
          <a:p>
            <a:pPr algn="ctr">
              <a:buNone/>
            </a:pPr>
            <a:endParaRPr lang="en-US" b="1" dirty="0" smtClean="0">
              <a:hlinkClick r:id="rId2"/>
            </a:endParaRPr>
          </a:p>
          <a:p>
            <a:pPr algn="ctr">
              <a:buNone/>
            </a:pPr>
            <a:r>
              <a:rPr lang="en-US" b="1" dirty="0" smtClean="0">
                <a:hlinkClick r:id="rId2"/>
              </a:rPr>
              <a:t>Let’s Meet Chuck!</a:t>
            </a:r>
            <a:endParaRPr lang="en-US" b="1" dirty="0"/>
          </a:p>
        </p:txBody>
      </p:sp>
      <p:pic>
        <p:nvPicPr>
          <p:cNvPr id="27650" name="Picture 2" descr="Charles Lyell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1447800"/>
            <a:ext cx="4114800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/>
          </a:bodyPr>
          <a:lstStyle/>
          <a:p>
            <a:r>
              <a:rPr lang="en-US" sz="5300" b="1" dirty="0" smtClean="0"/>
              <a:t>Charles Darwin (1809-1882)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50292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chemeClr val="bg1"/>
                </a:solidFill>
              </a:rPr>
              <a:t>English Naturalist</a:t>
            </a:r>
          </a:p>
          <a:p>
            <a:pPr>
              <a:buFont typeface="Wingdings" pitchFamily="2" charset="2"/>
              <a:buChar char="v"/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1"/>
                </a:solidFill>
              </a:rPr>
              <a:t> 5 Year Voyage on the H.M.S. Beagle</a:t>
            </a:r>
          </a:p>
          <a:p>
            <a:pPr>
              <a:buNone/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1"/>
                </a:solidFill>
              </a:rPr>
              <a:t> Observations in the Galapagos Islands</a:t>
            </a:r>
          </a:p>
          <a:p>
            <a:pPr>
              <a:buFont typeface="Wingdings" pitchFamily="2" charset="2"/>
              <a:buChar char="v"/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1"/>
                </a:solidFill>
              </a:rPr>
              <a:t>“On the Origin of Species”   published in 1859</a:t>
            </a:r>
          </a:p>
          <a:p>
            <a:pPr>
              <a:buFont typeface="Wingdings" pitchFamily="2" charset="2"/>
              <a:buChar char="v"/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1"/>
                </a:solidFill>
              </a:rPr>
              <a:t>Darwin’s Finches, Tortoises, Lizards</a:t>
            </a:r>
          </a:p>
          <a:p>
            <a:pPr>
              <a:buFont typeface="Wingdings" pitchFamily="2" charset="2"/>
              <a:buChar char="v"/>
            </a:pP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US" b="1" dirty="0" smtClean="0">
                <a:solidFill>
                  <a:schemeClr val="bg1"/>
                </a:solidFill>
              </a:rPr>
              <a:t>Identified the Process of Natural Selection</a:t>
            </a:r>
          </a:p>
          <a:p>
            <a:pPr>
              <a:buFont typeface="Wingdings" pitchFamily="2" charset="2"/>
              <a:buChar char="v"/>
            </a:pPr>
            <a:endParaRPr lang="en-US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879</TotalTime>
  <Words>519</Words>
  <Application>Microsoft Office PowerPoint</Application>
  <PresentationFormat>On-screen Show (4:3)</PresentationFormat>
  <Paragraphs>151</Paragraphs>
  <Slides>36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Technic</vt:lpstr>
      <vt:lpstr>Getting Down with Evolution </vt:lpstr>
      <vt:lpstr>Today’s Journal</vt:lpstr>
      <vt:lpstr>What’s up with Evolution</vt:lpstr>
      <vt:lpstr>Evolution is….</vt:lpstr>
      <vt:lpstr>Evolution is….</vt:lpstr>
      <vt:lpstr>SO What is Evolution?</vt:lpstr>
      <vt:lpstr>Evolution is…..</vt:lpstr>
      <vt:lpstr>Who was Charles Darwin?</vt:lpstr>
      <vt:lpstr>Charles Darwin (1809-1882)</vt:lpstr>
      <vt:lpstr>How did Darwin Identify Natural Selection</vt:lpstr>
      <vt:lpstr>Let’s Watch….</vt:lpstr>
      <vt:lpstr>Slide 12</vt:lpstr>
      <vt:lpstr> A Word to become familiar with</vt:lpstr>
      <vt:lpstr>Name some of the Adaptations</vt:lpstr>
      <vt:lpstr>Eye Spots…….</vt:lpstr>
      <vt:lpstr>Finding Mates</vt:lpstr>
      <vt:lpstr>Who is more Harmful?</vt:lpstr>
      <vt:lpstr> A Good Example of Mimicry</vt:lpstr>
      <vt:lpstr>And again..</vt:lpstr>
      <vt:lpstr>Mimicry</vt:lpstr>
      <vt:lpstr>Avoiding Predation</vt:lpstr>
      <vt:lpstr> An example of camouflage   </vt:lpstr>
      <vt:lpstr>Physiological Adaptations</vt:lpstr>
      <vt:lpstr>Natural Selection in a Nut Shell</vt:lpstr>
      <vt:lpstr>Natural Selection  Dependent on 4 Conditions……</vt:lpstr>
      <vt:lpstr>Natural Selection</vt:lpstr>
      <vt:lpstr>Stabilizing Selection</vt:lpstr>
      <vt:lpstr>Stabilizing Selection</vt:lpstr>
      <vt:lpstr>Directional Selection</vt:lpstr>
      <vt:lpstr>Example of Directional Selection</vt:lpstr>
      <vt:lpstr>Disruptive Selection</vt:lpstr>
      <vt:lpstr>Example of Disruptive Selection</vt:lpstr>
      <vt:lpstr>Slide 33</vt:lpstr>
      <vt:lpstr>Adaptive Radiation</vt:lpstr>
      <vt:lpstr>Sexual Selection</vt:lpstr>
      <vt:lpstr>Slide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to the Bottom of  Evolution</dc:title>
  <dc:creator>Ashley Borden</dc:creator>
  <cp:lastModifiedBy>Ashley_Borden</cp:lastModifiedBy>
  <cp:revision>86</cp:revision>
  <dcterms:created xsi:type="dcterms:W3CDTF">2010-01-18T20:53:03Z</dcterms:created>
  <dcterms:modified xsi:type="dcterms:W3CDTF">2010-02-09T13:54:24Z</dcterms:modified>
</cp:coreProperties>
</file>